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6" r:id="rId2"/>
  </p:sldIdLst>
  <p:sldSz cx="6858000" cy="9875838"/>
  <p:notesSz cx="6888163" cy="10020300"/>
  <p:defaultTextStyle>
    <a:defPPr>
      <a:defRPr lang="en-US"/>
    </a:defPPr>
    <a:lvl1pPr marL="0" algn="l" defTabSz="91420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1" algn="l" defTabSz="91420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01" algn="l" defTabSz="91420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01" algn="l" defTabSz="91420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01" algn="l" defTabSz="91420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01" algn="l" defTabSz="91420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01" algn="l" defTabSz="91420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01" algn="l" defTabSz="91420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802" algn="l" defTabSz="91420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1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D7B3"/>
    <a:srgbClr val="215968"/>
    <a:srgbClr val="215977"/>
    <a:srgbClr val="001746"/>
    <a:srgbClr val="990033"/>
    <a:srgbClr val="854709"/>
    <a:srgbClr val="BB640D"/>
    <a:srgbClr val="800000"/>
    <a:srgbClr val="F68426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0314" autoAdjust="0"/>
    <p:restoredTop sz="94660"/>
  </p:normalViewPr>
  <p:slideViewPr>
    <p:cSldViewPr>
      <p:cViewPr>
        <p:scale>
          <a:sx n="125" d="100"/>
          <a:sy n="125" d="100"/>
        </p:scale>
        <p:origin x="-912" y="1368"/>
      </p:cViewPr>
      <p:guideLst>
        <p:guide orient="horz" pos="3111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451B9FB2-B0F9-45EF-B30F-9D875A8B8783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39950" y="750888"/>
            <a:ext cx="26082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8" y="4759644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443DFA80-7BD6-494F-AE21-3370474989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262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0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01" algn="l" defTabSz="91420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01" algn="l" defTabSz="91420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01" algn="l" defTabSz="91420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01" algn="l" defTabSz="91420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01" algn="l" defTabSz="91420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01" algn="l" defTabSz="91420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01" algn="l" defTabSz="91420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802" algn="l" defTabSz="91420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39950" y="750888"/>
            <a:ext cx="2608263" cy="37576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DFA80-7BD6-494F-AE21-3370474989C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1" y="3067915"/>
            <a:ext cx="5829300" cy="21169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1" y="5596309"/>
            <a:ext cx="4800600" cy="25238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8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8086"/>
            <a:ext cx="1157288" cy="112337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9" y="528086"/>
            <a:ext cx="3357563" cy="112337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6" y="6346141"/>
            <a:ext cx="5829300" cy="196145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6" y="4185807"/>
            <a:ext cx="5829300" cy="21603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0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6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8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9" y="3072486"/>
            <a:ext cx="2257425" cy="86893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5" y="3072486"/>
            <a:ext cx="2257425" cy="86893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5492"/>
            <a:ext cx="6172200" cy="164597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5" y="2210635"/>
            <a:ext cx="3030141" cy="921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1" indent="0">
              <a:buNone/>
              <a:defRPr sz="2000" b="1"/>
            </a:lvl2pPr>
            <a:lvl3pPr marL="914201" indent="0">
              <a:buNone/>
              <a:defRPr sz="1800" b="1"/>
            </a:lvl3pPr>
            <a:lvl4pPr marL="1371301" indent="0">
              <a:buNone/>
              <a:defRPr sz="1600" b="1"/>
            </a:lvl4pPr>
            <a:lvl5pPr marL="1828401" indent="0">
              <a:buNone/>
              <a:defRPr sz="1600" b="1"/>
            </a:lvl5pPr>
            <a:lvl6pPr marL="2285501" indent="0">
              <a:buNone/>
              <a:defRPr sz="1600" b="1"/>
            </a:lvl6pPr>
            <a:lvl7pPr marL="2742601" indent="0">
              <a:buNone/>
              <a:defRPr sz="1600" b="1"/>
            </a:lvl7pPr>
            <a:lvl8pPr marL="3199701" indent="0">
              <a:buNone/>
              <a:defRPr sz="1600" b="1"/>
            </a:lvl8pPr>
            <a:lvl9pPr marL="365680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5" y="3131920"/>
            <a:ext cx="3030141" cy="5690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4" y="2210635"/>
            <a:ext cx="3031331" cy="921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1" indent="0">
              <a:buNone/>
              <a:defRPr sz="2000" b="1"/>
            </a:lvl2pPr>
            <a:lvl3pPr marL="914201" indent="0">
              <a:buNone/>
              <a:defRPr sz="1800" b="1"/>
            </a:lvl3pPr>
            <a:lvl4pPr marL="1371301" indent="0">
              <a:buNone/>
              <a:defRPr sz="1600" b="1"/>
            </a:lvl4pPr>
            <a:lvl5pPr marL="1828401" indent="0">
              <a:buNone/>
              <a:defRPr sz="1600" b="1"/>
            </a:lvl5pPr>
            <a:lvl6pPr marL="2285501" indent="0">
              <a:buNone/>
              <a:defRPr sz="1600" b="1"/>
            </a:lvl6pPr>
            <a:lvl7pPr marL="2742601" indent="0">
              <a:buNone/>
              <a:defRPr sz="1600" b="1"/>
            </a:lvl7pPr>
            <a:lvl8pPr marL="3199701" indent="0">
              <a:buNone/>
              <a:defRPr sz="1600" b="1"/>
            </a:lvl8pPr>
            <a:lvl9pPr marL="365680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4" y="3131920"/>
            <a:ext cx="3031331" cy="5690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3" y="393205"/>
            <a:ext cx="2256235" cy="167340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92" y="393209"/>
            <a:ext cx="3833813" cy="842875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3" y="2066616"/>
            <a:ext cx="2256235" cy="6755349"/>
          </a:xfrm>
        </p:spPr>
        <p:txBody>
          <a:bodyPr/>
          <a:lstStyle>
            <a:lvl1pPr marL="0" indent="0">
              <a:buNone/>
              <a:defRPr sz="1400"/>
            </a:lvl1pPr>
            <a:lvl2pPr marL="457101" indent="0">
              <a:buNone/>
              <a:defRPr sz="1200"/>
            </a:lvl2pPr>
            <a:lvl3pPr marL="914201" indent="0">
              <a:buNone/>
              <a:defRPr sz="1000"/>
            </a:lvl3pPr>
            <a:lvl4pPr marL="1371301" indent="0">
              <a:buNone/>
              <a:defRPr sz="900"/>
            </a:lvl4pPr>
            <a:lvl5pPr marL="1828401" indent="0">
              <a:buNone/>
              <a:defRPr sz="900"/>
            </a:lvl5pPr>
            <a:lvl6pPr marL="2285501" indent="0">
              <a:buNone/>
              <a:defRPr sz="900"/>
            </a:lvl6pPr>
            <a:lvl7pPr marL="2742601" indent="0">
              <a:buNone/>
              <a:defRPr sz="900"/>
            </a:lvl7pPr>
            <a:lvl8pPr marL="3199701" indent="0">
              <a:buNone/>
              <a:defRPr sz="900"/>
            </a:lvl8pPr>
            <a:lvl9pPr marL="365680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7" y="6913089"/>
            <a:ext cx="4114800" cy="81612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7" y="882426"/>
            <a:ext cx="4114800" cy="5925503"/>
          </a:xfrm>
        </p:spPr>
        <p:txBody>
          <a:bodyPr/>
          <a:lstStyle>
            <a:lvl1pPr marL="0" indent="0">
              <a:buNone/>
              <a:defRPr sz="3200"/>
            </a:lvl1pPr>
            <a:lvl2pPr marL="457101" indent="0">
              <a:buNone/>
              <a:defRPr sz="2800"/>
            </a:lvl2pPr>
            <a:lvl3pPr marL="914201" indent="0">
              <a:buNone/>
              <a:defRPr sz="2400"/>
            </a:lvl3pPr>
            <a:lvl4pPr marL="1371301" indent="0">
              <a:buNone/>
              <a:defRPr sz="2000"/>
            </a:lvl4pPr>
            <a:lvl5pPr marL="1828401" indent="0">
              <a:buNone/>
              <a:defRPr sz="2000"/>
            </a:lvl5pPr>
            <a:lvl6pPr marL="2285501" indent="0">
              <a:buNone/>
              <a:defRPr sz="2000"/>
            </a:lvl6pPr>
            <a:lvl7pPr marL="2742601" indent="0">
              <a:buNone/>
              <a:defRPr sz="2000"/>
            </a:lvl7pPr>
            <a:lvl8pPr marL="3199701" indent="0">
              <a:buNone/>
              <a:defRPr sz="2000"/>
            </a:lvl8pPr>
            <a:lvl9pPr marL="3656802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7" y="7729219"/>
            <a:ext cx="4114800" cy="1159038"/>
          </a:xfrm>
        </p:spPr>
        <p:txBody>
          <a:bodyPr/>
          <a:lstStyle>
            <a:lvl1pPr marL="0" indent="0">
              <a:buNone/>
              <a:defRPr sz="1400"/>
            </a:lvl1pPr>
            <a:lvl2pPr marL="457101" indent="0">
              <a:buNone/>
              <a:defRPr sz="1200"/>
            </a:lvl2pPr>
            <a:lvl3pPr marL="914201" indent="0">
              <a:buNone/>
              <a:defRPr sz="1000"/>
            </a:lvl3pPr>
            <a:lvl4pPr marL="1371301" indent="0">
              <a:buNone/>
              <a:defRPr sz="900"/>
            </a:lvl4pPr>
            <a:lvl5pPr marL="1828401" indent="0">
              <a:buNone/>
              <a:defRPr sz="900"/>
            </a:lvl5pPr>
            <a:lvl6pPr marL="2285501" indent="0">
              <a:buNone/>
              <a:defRPr sz="900"/>
            </a:lvl6pPr>
            <a:lvl7pPr marL="2742601" indent="0">
              <a:buNone/>
              <a:defRPr sz="900"/>
            </a:lvl7pPr>
            <a:lvl8pPr marL="3199701" indent="0">
              <a:buNone/>
              <a:defRPr sz="900"/>
            </a:lvl8pPr>
            <a:lvl9pPr marL="365680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5492"/>
            <a:ext cx="6172200" cy="1645973"/>
          </a:xfrm>
          <a:prstGeom prst="rect">
            <a:avLst/>
          </a:prstGeom>
        </p:spPr>
        <p:txBody>
          <a:bodyPr vert="horz" lIns="91421" tIns="45710" rIns="91421" bIns="4571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04368"/>
            <a:ext cx="6172200" cy="6517596"/>
          </a:xfrm>
          <a:prstGeom prst="rect">
            <a:avLst/>
          </a:prstGeom>
        </p:spPr>
        <p:txBody>
          <a:bodyPr vert="horz" lIns="91421" tIns="45710" rIns="91421" bIns="4571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53444"/>
            <a:ext cx="1600200" cy="525797"/>
          </a:xfrm>
          <a:prstGeom prst="rect">
            <a:avLst/>
          </a:prstGeom>
        </p:spPr>
        <p:txBody>
          <a:bodyPr vert="horz" lIns="91421" tIns="45710" rIns="91421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53444"/>
            <a:ext cx="2171700" cy="525797"/>
          </a:xfrm>
          <a:prstGeom prst="rect">
            <a:avLst/>
          </a:prstGeom>
        </p:spPr>
        <p:txBody>
          <a:bodyPr vert="horz" lIns="91421" tIns="45710" rIns="91421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53444"/>
            <a:ext cx="1600200" cy="525797"/>
          </a:xfrm>
          <a:prstGeom prst="rect">
            <a:avLst/>
          </a:prstGeom>
        </p:spPr>
        <p:txBody>
          <a:bodyPr vert="horz" lIns="91421" tIns="45710" rIns="91421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201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5" indent="-342825" algn="l" defTabSz="914201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88" indent="-285688" algn="l" defTabSz="914201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50" indent="-228549" algn="l" defTabSz="91420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51" indent="-228549" algn="l" defTabSz="914201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52" indent="-228549" algn="l" defTabSz="914201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51" indent="-228549" algn="l" defTabSz="91420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52" indent="-228549" algn="l" defTabSz="91420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52" indent="-228549" algn="l" defTabSz="91420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51" indent="-228549" algn="l" defTabSz="91420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1" algn="l" defTabSz="9142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01" algn="l" defTabSz="9142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01" algn="l" defTabSz="9142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01" algn="l" defTabSz="9142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01" algn="l" defTabSz="9142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01" algn="l" defTabSz="9142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01" algn="l" defTabSz="9142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02" algn="l" defTabSz="9142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ravin.ukey@rediffmail.com" TargetMode="External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1.jpeg" /><Relationship Id="rId4" Type="http://schemas.openxmlformats.org/officeDocument/2006/relationships/hyperlink" Target="mailto:pravin.ukey1433@gmail.com" TargetMode="Externa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714172" y="1280320"/>
            <a:ext cx="4143828" cy="8595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1" tIns="45710" rIns="91421" bIns="45710" rtlCol="0" anchor="t"/>
          <a:lstStyle/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rgbClr val="215977"/>
                </a:solidFill>
              </a:rPr>
              <a:t>PUBLICATIONS</a:t>
            </a:r>
            <a:endParaRPr lang="en-IN" sz="1200" dirty="0">
              <a:solidFill>
                <a:srgbClr val="215977"/>
              </a:solidFill>
            </a:endParaRPr>
          </a:p>
          <a:p>
            <a:pPr>
              <a:lnSpc>
                <a:spcPct val="114000"/>
              </a:lnSpc>
              <a:tabLst>
                <a:tab pos="1257026" algn="l"/>
              </a:tabLst>
            </a:pPr>
            <a:r>
              <a:rPr lang="en-US" sz="1100" dirty="0">
                <a:solidFill>
                  <a:schemeClr val="tx1"/>
                </a:solidFill>
              </a:rPr>
              <a:t>Scientific (Referred)	 - 14</a:t>
            </a:r>
            <a:endParaRPr lang="en-IN" sz="1100" dirty="0">
              <a:solidFill>
                <a:schemeClr val="tx1"/>
              </a:solidFill>
            </a:endParaRPr>
          </a:p>
          <a:p>
            <a:pPr>
              <a:lnSpc>
                <a:spcPct val="114000"/>
              </a:lnSpc>
              <a:tabLst>
                <a:tab pos="1257026" algn="l"/>
              </a:tabLst>
            </a:pPr>
            <a:r>
              <a:rPr lang="en-US" sz="1100" dirty="0">
                <a:solidFill>
                  <a:schemeClr val="tx1"/>
                </a:solidFill>
              </a:rPr>
              <a:t>Technical	-  08</a:t>
            </a:r>
          </a:p>
          <a:p>
            <a:pPr>
              <a:lnSpc>
                <a:spcPct val="114000"/>
              </a:lnSpc>
              <a:tabLst>
                <a:tab pos="1257026" algn="l"/>
              </a:tabLst>
            </a:pPr>
            <a:r>
              <a:rPr lang="en-US" sz="1100" dirty="0">
                <a:solidFill>
                  <a:schemeClr val="tx1"/>
                </a:solidFill>
              </a:rPr>
              <a:t>Popular articles	-  06</a:t>
            </a:r>
          </a:p>
          <a:p>
            <a:pPr>
              <a:lnSpc>
                <a:spcPct val="114000"/>
              </a:lnSpc>
              <a:tabLst>
                <a:tab pos="1257026" algn="l"/>
              </a:tabLst>
            </a:pPr>
            <a:r>
              <a:rPr lang="en-US" sz="1100" dirty="0">
                <a:solidFill>
                  <a:schemeClr val="tx1"/>
                </a:solidFill>
              </a:rPr>
              <a:t>Books /Booklet	-  03</a:t>
            </a:r>
          </a:p>
          <a:p>
            <a:pPr>
              <a:tabLst>
                <a:tab pos="1257026" algn="l"/>
              </a:tabLst>
            </a:pPr>
            <a:endParaRPr lang="en-US" sz="600" dirty="0">
              <a:solidFill>
                <a:schemeClr val="tx1"/>
              </a:solidFill>
            </a:endParaRPr>
          </a:p>
          <a:p>
            <a:r>
              <a:rPr lang="en-US" sz="1200" b="1" u="sng" dirty="0">
                <a:solidFill>
                  <a:srgbClr val="215977"/>
                </a:solidFill>
              </a:rPr>
              <a:t>MEMBERSHIPS</a:t>
            </a:r>
            <a:r>
              <a:rPr lang="en-US" sz="1100" b="1" u="sng" dirty="0"/>
              <a:t> </a:t>
            </a:r>
          </a:p>
          <a:p>
            <a:endParaRPr lang="en-US" sz="100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100" b="1" dirty="0">
                <a:solidFill>
                  <a:schemeClr val="tx1"/>
                </a:solidFill>
              </a:rPr>
              <a:t>Life Member - </a:t>
            </a:r>
            <a:r>
              <a:rPr lang="en-US" sz="1100" b="1" i="1" dirty="0">
                <a:solidFill>
                  <a:schemeClr val="tx1"/>
                </a:solidFill>
              </a:rPr>
              <a:t>Indian Society of Agricultural Engineers</a:t>
            </a:r>
            <a:r>
              <a:rPr lang="en-US" sz="1100" b="1" dirty="0">
                <a:solidFill>
                  <a:schemeClr val="tx1"/>
                </a:solidFill>
              </a:rPr>
              <a:t> (ISAE)</a:t>
            </a:r>
            <a:endParaRPr lang="en-IN" sz="1100" dirty="0">
              <a:solidFill>
                <a:schemeClr val="tx1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1100" b="1" dirty="0">
                <a:solidFill>
                  <a:schemeClr val="tx1"/>
                </a:solidFill>
              </a:rPr>
              <a:t>Member of </a:t>
            </a:r>
            <a:r>
              <a:rPr lang="en-US" sz="1100" b="1" i="1" dirty="0">
                <a:solidFill>
                  <a:schemeClr val="tx1"/>
                </a:solidFill>
              </a:rPr>
              <a:t>Institution of Engineers (India), </a:t>
            </a:r>
            <a:r>
              <a:rPr lang="en-US" sz="1100" b="1" dirty="0">
                <a:solidFill>
                  <a:schemeClr val="tx1"/>
                </a:solidFill>
              </a:rPr>
              <a:t>(MIE)</a:t>
            </a:r>
            <a:endParaRPr lang="en-IN" sz="1100" dirty="0">
              <a:solidFill>
                <a:schemeClr val="tx1"/>
              </a:solidFill>
            </a:endParaRPr>
          </a:p>
          <a:p>
            <a:pPr>
              <a:tabLst>
                <a:tab pos="0" algn="l"/>
              </a:tabLst>
            </a:pPr>
            <a:endParaRPr lang="en-US" sz="1000" b="1" dirty="0">
              <a:solidFill>
                <a:srgbClr val="215977"/>
              </a:solidFill>
            </a:endParaRPr>
          </a:p>
          <a:p>
            <a:pPr>
              <a:tabLst>
                <a:tab pos="0" algn="l"/>
              </a:tabLst>
            </a:pPr>
            <a:r>
              <a:rPr lang="en-US" sz="1200" b="1" dirty="0">
                <a:solidFill>
                  <a:srgbClr val="215977"/>
                </a:solidFill>
              </a:rPr>
              <a:t>ACHIEVEMENTS</a:t>
            </a:r>
            <a:endParaRPr lang="en-IN" sz="1200" dirty="0">
              <a:solidFill>
                <a:srgbClr val="215977"/>
              </a:solidFill>
            </a:endParaRPr>
          </a:p>
          <a:p>
            <a:pPr>
              <a:tabLst>
                <a:tab pos="0" algn="l"/>
              </a:tabLst>
            </a:pPr>
            <a:endParaRPr lang="en-US" sz="200" b="1" dirty="0"/>
          </a:p>
          <a:p>
            <a:pPr>
              <a:tabLst>
                <a:tab pos="0" algn="l"/>
              </a:tabLst>
            </a:pPr>
            <a:endParaRPr lang="en-US" sz="1100" b="1" dirty="0">
              <a:solidFill>
                <a:schemeClr val="tx1"/>
              </a:solidFill>
            </a:endParaRPr>
          </a:p>
          <a:p>
            <a:pPr>
              <a:tabLst>
                <a:tab pos="0" algn="l"/>
              </a:tabLst>
            </a:pPr>
            <a:r>
              <a:rPr lang="en-US" sz="1100" b="1" dirty="0">
                <a:solidFill>
                  <a:schemeClr val="tx1"/>
                </a:solidFill>
              </a:rPr>
              <a:t>Qualified National Eligibility Test in September 2010 </a:t>
            </a:r>
          </a:p>
          <a:p>
            <a:pPr>
              <a:tabLst>
                <a:tab pos="0" algn="l"/>
              </a:tabLst>
            </a:pPr>
            <a:endParaRPr lang="en-US" sz="1100" b="1" dirty="0">
              <a:solidFill>
                <a:schemeClr val="tx1"/>
              </a:solidFill>
            </a:endParaRPr>
          </a:p>
          <a:p>
            <a:pPr>
              <a:tabLst>
                <a:tab pos="0" algn="l"/>
              </a:tabLst>
            </a:pPr>
            <a:r>
              <a:rPr lang="en-US" sz="1100" b="1" dirty="0">
                <a:solidFill>
                  <a:schemeClr val="tx1"/>
                </a:solidFill>
              </a:rPr>
              <a:t>BEST ENGINEER AWARD</a:t>
            </a:r>
            <a:r>
              <a:rPr lang="en-US" sz="1100" dirty="0">
                <a:solidFill>
                  <a:schemeClr val="tx1"/>
                </a:solidFill>
              </a:rPr>
              <a:t> (2021) by The Institution of Engineers (India) Kolhapur Local Centre on the occasion of 54</a:t>
            </a:r>
            <a:r>
              <a:rPr lang="en-US" sz="1100" baseline="30000" dirty="0">
                <a:solidFill>
                  <a:schemeClr val="tx1"/>
                </a:solidFill>
              </a:rPr>
              <a:t>th</a:t>
            </a:r>
            <a:r>
              <a:rPr lang="en-US" sz="1100" dirty="0">
                <a:solidFill>
                  <a:schemeClr val="tx1"/>
                </a:solidFill>
              </a:rPr>
              <a:t> Engineers day on 15</a:t>
            </a:r>
            <a:r>
              <a:rPr lang="en-US" sz="1100" baseline="30000" dirty="0">
                <a:solidFill>
                  <a:schemeClr val="tx1"/>
                </a:solidFill>
              </a:rPr>
              <a:t>th</a:t>
            </a:r>
            <a:r>
              <a:rPr lang="en-US" sz="1100" dirty="0">
                <a:solidFill>
                  <a:schemeClr val="tx1"/>
                </a:solidFill>
              </a:rPr>
              <a:t> September, 2021</a:t>
            </a:r>
            <a:endParaRPr lang="en-US" sz="1100" b="1" dirty="0">
              <a:solidFill>
                <a:schemeClr val="tx1"/>
              </a:solidFill>
            </a:endParaRPr>
          </a:p>
          <a:p>
            <a:pPr>
              <a:tabLst>
                <a:tab pos="0" algn="l"/>
              </a:tabLst>
            </a:pPr>
            <a:endParaRPr lang="en-US" sz="1100" b="1" dirty="0">
              <a:solidFill>
                <a:schemeClr val="tx1"/>
              </a:solidFill>
            </a:endParaRPr>
          </a:p>
          <a:p>
            <a:pPr>
              <a:tabLst>
                <a:tab pos="0" algn="l"/>
              </a:tabLst>
            </a:pPr>
            <a:r>
              <a:rPr lang="en-US" sz="1100" b="1" dirty="0">
                <a:solidFill>
                  <a:schemeClr val="tx1"/>
                </a:solidFill>
              </a:rPr>
              <a:t>BEST FACULTY AWARD (2019)</a:t>
            </a:r>
            <a:r>
              <a:rPr lang="en-US" sz="1100" dirty="0">
                <a:solidFill>
                  <a:schemeClr val="tx1"/>
                </a:solidFill>
              </a:rPr>
              <a:t> by VDGOOD  Professional Association in the 2</a:t>
            </a:r>
            <a:r>
              <a:rPr lang="en-US" sz="1100" baseline="30000" dirty="0">
                <a:solidFill>
                  <a:schemeClr val="tx1"/>
                </a:solidFill>
              </a:rPr>
              <a:t>nd</a:t>
            </a:r>
            <a:r>
              <a:rPr lang="en-US" sz="1100" dirty="0">
                <a:solidFill>
                  <a:schemeClr val="tx1"/>
                </a:solidFill>
              </a:rPr>
              <a:t> International Scientist Awards on Engineering, Science &amp; Medicine on 16 &amp; 17 Nov 2019, Visakhapatnam, India</a:t>
            </a:r>
          </a:p>
          <a:p>
            <a:pPr>
              <a:tabLst>
                <a:tab pos="0" algn="l"/>
              </a:tabLst>
            </a:pPr>
            <a:endParaRPr lang="en-IN" sz="500" dirty="0">
              <a:solidFill>
                <a:schemeClr val="tx1"/>
              </a:solidFill>
            </a:endParaRPr>
          </a:p>
          <a:p>
            <a:pPr marL="0" lvl="1">
              <a:tabLst>
                <a:tab pos="0" algn="l"/>
              </a:tabLst>
            </a:pPr>
            <a:endParaRPr lang="en-IN" sz="500" dirty="0">
              <a:solidFill>
                <a:schemeClr val="tx1"/>
              </a:solidFill>
            </a:endParaRPr>
          </a:p>
          <a:p>
            <a:pPr marL="0" lvl="1">
              <a:tabLst>
                <a:tab pos="0" algn="l"/>
              </a:tabLst>
            </a:pPr>
            <a:r>
              <a:rPr lang="en-US" sz="1100" b="1" dirty="0">
                <a:solidFill>
                  <a:schemeClr val="tx1"/>
                </a:solidFill>
              </a:rPr>
              <a:t>BEST POSTER PRESENTATION AWARD</a:t>
            </a:r>
            <a:r>
              <a:rPr lang="en-US" sz="1100" dirty="0">
                <a:solidFill>
                  <a:schemeClr val="tx1"/>
                </a:solidFill>
              </a:rPr>
              <a:t> in National Seminar on Recent Trends in Plant Science and Agricultural Research, organized by Zonal Agricultural Research Station (MPKV), </a:t>
            </a:r>
            <a:r>
              <a:rPr lang="en-US" sz="1100" dirty="0" err="1">
                <a:solidFill>
                  <a:schemeClr val="tx1"/>
                </a:solidFill>
              </a:rPr>
              <a:t>Solapur</a:t>
            </a:r>
            <a:r>
              <a:rPr lang="en-US" sz="1100" dirty="0">
                <a:solidFill>
                  <a:schemeClr val="tx1"/>
                </a:solidFill>
              </a:rPr>
              <a:t> on 11-12 Jan. 2018.</a:t>
            </a:r>
          </a:p>
          <a:p>
            <a:pPr marL="0" lvl="1">
              <a:tabLst>
                <a:tab pos="0" algn="l"/>
              </a:tabLst>
            </a:pPr>
            <a:endParaRPr lang="en-US" sz="1100" dirty="0">
              <a:solidFill>
                <a:schemeClr val="tx1"/>
              </a:solidFill>
            </a:endParaRPr>
          </a:p>
          <a:p>
            <a:pPr marL="0" lvl="1">
              <a:tabLst>
                <a:tab pos="0" algn="l"/>
              </a:tabLst>
            </a:pPr>
            <a:r>
              <a:rPr lang="en-US" sz="1100" b="1" dirty="0">
                <a:solidFill>
                  <a:schemeClr val="tx1"/>
                </a:solidFill>
              </a:rPr>
              <a:t>Successfully Organized Two Days Hands on Training cum Workshop</a:t>
            </a:r>
            <a:r>
              <a:rPr lang="en-US" sz="1100" dirty="0">
                <a:solidFill>
                  <a:schemeClr val="tx1"/>
                </a:solidFill>
              </a:rPr>
              <a:t> on “Preparation of Ginger Powder”.</a:t>
            </a:r>
          </a:p>
          <a:p>
            <a:pPr marL="0" lvl="1">
              <a:tabLst>
                <a:tab pos="0" algn="l"/>
              </a:tabLst>
            </a:pPr>
            <a:endParaRPr lang="en-US" sz="1100" dirty="0">
              <a:solidFill>
                <a:schemeClr val="tx1"/>
              </a:solidFill>
            </a:endParaRPr>
          </a:p>
          <a:p>
            <a:pPr marL="0" lvl="1">
              <a:tabLst>
                <a:tab pos="0" algn="l"/>
              </a:tabLst>
            </a:pPr>
            <a:r>
              <a:rPr lang="en-US" sz="1100" b="1" dirty="0">
                <a:solidFill>
                  <a:schemeClr val="tx1"/>
                </a:solidFill>
              </a:rPr>
              <a:t>Established and Successfully working Modified Zero Energy Cool Chamber </a:t>
            </a:r>
            <a:r>
              <a:rPr lang="en-US" sz="1100" dirty="0">
                <a:solidFill>
                  <a:schemeClr val="tx1"/>
                </a:solidFill>
              </a:rPr>
              <a:t>for D. Y. Patil Campus, Talsande.</a:t>
            </a:r>
          </a:p>
          <a:p>
            <a:pPr marL="0" lvl="1">
              <a:tabLst>
                <a:tab pos="0" algn="l"/>
              </a:tabLst>
            </a:pPr>
            <a:endParaRPr lang="en-US" sz="1100" dirty="0">
              <a:solidFill>
                <a:schemeClr val="tx1"/>
              </a:solidFill>
            </a:endParaRPr>
          </a:p>
          <a:p>
            <a:pPr marL="0" lvl="1">
              <a:tabLst>
                <a:tab pos="0" algn="l"/>
              </a:tabLst>
            </a:pPr>
            <a:r>
              <a:rPr lang="en-US" sz="1100" b="1" dirty="0">
                <a:solidFill>
                  <a:schemeClr val="tx1"/>
                </a:solidFill>
              </a:rPr>
              <a:t>Established and Successfully working Solar Tunnel Dryer </a:t>
            </a:r>
            <a:r>
              <a:rPr lang="en-US" sz="1100" dirty="0">
                <a:solidFill>
                  <a:schemeClr val="tx1"/>
                </a:solidFill>
              </a:rPr>
              <a:t>for D. Y. Patil Campus, Talsande.</a:t>
            </a:r>
          </a:p>
          <a:p>
            <a:pPr marL="0" lvl="1">
              <a:tabLst>
                <a:tab pos="0" algn="l"/>
              </a:tabLst>
            </a:pPr>
            <a:endParaRPr lang="en-US" sz="1100" dirty="0">
              <a:solidFill>
                <a:schemeClr val="tx1"/>
              </a:solidFill>
            </a:endParaRPr>
          </a:p>
          <a:p>
            <a:pPr marL="0" lvl="1">
              <a:tabLst>
                <a:tab pos="0" algn="l"/>
              </a:tabLst>
            </a:pPr>
            <a:r>
              <a:rPr lang="en-US" sz="1100" b="1" dirty="0">
                <a:solidFill>
                  <a:schemeClr val="tx1"/>
                </a:solidFill>
              </a:rPr>
              <a:t>Highest Feedback in teaching </a:t>
            </a:r>
            <a:r>
              <a:rPr lang="en-US" sz="1100" dirty="0">
                <a:solidFill>
                  <a:schemeClr val="tx1"/>
                </a:solidFill>
              </a:rPr>
              <a:t>given by students in last 5 years.</a:t>
            </a:r>
          </a:p>
          <a:p>
            <a:pPr marL="0" lvl="1">
              <a:tabLst>
                <a:tab pos="0" algn="l"/>
              </a:tabLst>
            </a:pPr>
            <a:endParaRPr lang="en-US" sz="1100" dirty="0">
              <a:solidFill>
                <a:schemeClr val="tx1"/>
              </a:solidFill>
            </a:endParaRPr>
          </a:p>
          <a:p>
            <a:pPr marL="0" lvl="1">
              <a:tabLst>
                <a:tab pos="0" algn="l"/>
              </a:tabLst>
            </a:pPr>
            <a:r>
              <a:rPr lang="en-US" sz="1100" b="1" dirty="0">
                <a:solidFill>
                  <a:schemeClr val="tx1"/>
                </a:solidFill>
              </a:rPr>
              <a:t>Worked as Subject Expert </a:t>
            </a:r>
            <a:r>
              <a:rPr lang="en-US" sz="1100" dirty="0">
                <a:solidFill>
                  <a:schemeClr val="tx1"/>
                </a:solidFill>
              </a:rPr>
              <a:t>for development of curriculum for “Diploma in Agriculture Engineering” for MSBTE</a:t>
            </a:r>
          </a:p>
          <a:p>
            <a:pPr marL="0" lvl="1">
              <a:tabLst>
                <a:tab pos="0" algn="l"/>
              </a:tabLst>
            </a:pPr>
            <a:endParaRPr lang="en-US" sz="1100" dirty="0">
              <a:solidFill>
                <a:schemeClr val="tx1"/>
              </a:solidFill>
            </a:endParaRPr>
          </a:p>
          <a:p>
            <a:pPr marL="0" lvl="1">
              <a:tabLst>
                <a:tab pos="0" algn="l"/>
              </a:tabLst>
            </a:pPr>
            <a:r>
              <a:rPr lang="en-US" sz="1100" b="1" dirty="0">
                <a:solidFill>
                  <a:schemeClr val="tx1"/>
                </a:solidFill>
              </a:rPr>
              <a:t>Worked as Organizing Secretary for  Successfully Organization of  Poster Presentation Competition  </a:t>
            </a:r>
            <a:r>
              <a:rPr lang="en-US" sz="1100" dirty="0">
                <a:solidFill>
                  <a:schemeClr val="tx1"/>
                </a:solidFill>
              </a:rPr>
              <a:t>on “AGRICULTURE &amp; TECHNOLOGY” on 18</a:t>
            </a:r>
            <a:r>
              <a:rPr lang="en-US" sz="1100" baseline="30000" dirty="0">
                <a:solidFill>
                  <a:schemeClr val="tx1"/>
                </a:solidFill>
              </a:rPr>
              <a:t>th</a:t>
            </a:r>
            <a:r>
              <a:rPr lang="en-US" sz="1100" dirty="0">
                <a:solidFill>
                  <a:schemeClr val="tx1"/>
                </a:solidFill>
              </a:rPr>
              <a:t> February, 2020.</a:t>
            </a:r>
          </a:p>
          <a:p>
            <a:pPr marL="0" lvl="1">
              <a:tabLst>
                <a:tab pos="0" algn="l"/>
              </a:tabLst>
            </a:pPr>
            <a:endParaRPr lang="en-US" sz="1100" dirty="0">
              <a:solidFill>
                <a:schemeClr val="tx1"/>
              </a:solidFill>
            </a:endParaRPr>
          </a:p>
          <a:p>
            <a:pPr marL="0" lvl="1">
              <a:tabLst>
                <a:tab pos="0" algn="l"/>
              </a:tabLst>
            </a:pPr>
            <a:r>
              <a:rPr lang="en-US" sz="1100" b="1" u="sng" dirty="0">
                <a:solidFill>
                  <a:schemeClr val="tx1"/>
                </a:solidFill>
              </a:rPr>
              <a:t>Books Published</a:t>
            </a:r>
          </a:p>
          <a:p>
            <a:pPr marL="0" lvl="1">
              <a:tabLst>
                <a:tab pos="0" algn="l"/>
              </a:tabLst>
            </a:pPr>
            <a:endParaRPr lang="en-US" sz="1100" b="1" dirty="0">
              <a:solidFill>
                <a:schemeClr val="tx1"/>
              </a:solidFill>
            </a:endParaRPr>
          </a:p>
          <a:p>
            <a:pPr marL="228600" lvl="1" indent="-228600">
              <a:tabLst>
                <a:tab pos="0" algn="l"/>
              </a:tabLst>
            </a:pPr>
            <a:r>
              <a:rPr lang="en-US" sz="1100" b="1" dirty="0">
                <a:solidFill>
                  <a:schemeClr val="tx1"/>
                </a:solidFill>
              </a:rPr>
              <a:t>1) Exam Planner – B. Tech. (Agricultural Engineering) 2014</a:t>
            </a:r>
          </a:p>
          <a:p>
            <a:pPr marL="228600" lvl="1" indent="-228600">
              <a:tabLst>
                <a:tab pos="0" algn="l"/>
              </a:tabLst>
            </a:pPr>
            <a:r>
              <a:rPr lang="en-US" sz="1100" b="1" dirty="0">
                <a:solidFill>
                  <a:schemeClr val="tx1"/>
                </a:solidFill>
              </a:rPr>
              <a:t>	2) Exam Planner – B. Sc. (Agriculture) 2015</a:t>
            </a:r>
          </a:p>
          <a:p>
            <a:pPr marL="0" lvl="1">
              <a:tabLst>
                <a:tab pos="0" algn="l"/>
              </a:tabLst>
            </a:pPr>
            <a:r>
              <a:rPr lang="en-US" sz="1100" b="1" dirty="0">
                <a:solidFill>
                  <a:schemeClr val="tx1"/>
                </a:solidFill>
              </a:rPr>
              <a:t>                                                                </a:t>
            </a:r>
          </a:p>
          <a:p>
            <a:pPr marL="0" lvl="1">
              <a:tabLst>
                <a:tab pos="0" algn="l"/>
              </a:tabLst>
            </a:pPr>
            <a:endParaRPr lang="en-US" sz="1100" b="1" dirty="0">
              <a:solidFill>
                <a:schemeClr val="tx1"/>
              </a:solidFill>
            </a:endParaRPr>
          </a:p>
          <a:p>
            <a:pPr marL="0" lvl="1">
              <a:tabLst>
                <a:tab pos="0" algn="l"/>
              </a:tabLst>
            </a:pPr>
            <a:endParaRPr lang="en-US" sz="1100" dirty="0">
              <a:solidFill>
                <a:schemeClr val="tx1"/>
              </a:solidFill>
            </a:endParaRPr>
          </a:p>
          <a:p>
            <a:pPr marL="0" lvl="1">
              <a:tabLst>
                <a:tab pos="0" algn="l"/>
              </a:tabLst>
            </a:pPr>
            <a:endParaRPr lang="en-US" sz="1100" dirty="0">
              <a:solidFill>
                <a:schemeClr val="tx1"/>
              </a:solidFill>
            </a:endParaRPr>
          </a:p>
          <a:p>
            <a:pPr marL="0" lvl="1">
              <a:tabLst>
                <a:tab pos="0" algn="l"/>
              </a:tabLst>
            </a:pPr>
            <a:endParaRPr lang="en-US" sz="1100" dirty="0">
              <a:solidFill>
                <a:schemeClr val="tx1"/>
              </a:solidFill>
            </a:endParaRPr>
          </a:p>
          <a:p>
            <a:pPr marL="0" lvl="1">
              <a:tabLst>
                <a:tab pos="0" algn="l"/>
              </a:tabLst>
            </a:pPr>
            <a:r>
              <a:rPr lang="en-US" sz="1100" dirty="0">
                <a:solidFill>
                  <a:schemeClr val="tx1"/>
                </a:solidFill>
              </a:rPr>
              <a:t>  </a:t>
            </a:r>
          </a:p>
          <a:p>
            <a:pPr marL="0" lvl="1">
              <a:tabLst>
                <a:tab pos="0" algn="l"/>
              </a:tabLst>
            </a:pPr>
            <a:endParaRPr lang="en-IN" sz="500" dirty="0">
              <a:solidFill>
                <a:schemeClr val="tx1"/>
              </a:solidFill>
            </a:endParaRPr>
          </a:p>
          <a:p>
            <a:pPr lvl="0">
              <a:lnSpc>
                <a:spcPct val="150000"/>
              </a:lnSpc>
            </a:pPr>
            <a:endParaRPr lang="en-IN" sz="11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280318"/>
            <a:ext cx="2667000" cy="85955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1" tIns="45710" rIns="91421" bIns="45710" rtlCol="0" anchor="t"/>
          <a:lstStyle/>
          <a:p>
            <a:pPr algn="r">
              <a:lnSpc>
                <a:spcPct val="150000"/>
              </a:lnSpc>
            </a:pPr>
            <a:r>
              <a:rPr lang="en-US" sz="1200" b="1" dirty="0">
                <a:solidFill>
                  <a:srgbClr val="215977"/>
                </a:solidFill>
              </a:rPr>
              <a:t>EDUCATION</a:t>
            </a:r>
          </a:p>
          <a:p>
            <a:pPr algn="r"/>
            <a:endParaRPr lang="en-US" sz="500" b="1" dirty="0">
              <a:solidFill>
                <a:schemeClr val="tx1"/>
              </a:solidFill>
            </a:endParaRPr>
          </a:p>
          <a:p>
            <a:pPr algn="r"/>
            <a:r>
              <a:rPr lang="en-US" sz="1100" b="1" dirty="0">
                <a:solidFill>
                  <a:schemeClr val="tx1"/>
                </a:solidFill>
              </a:rPr>
              <a:t>M. Tech. (APE)</a:t>
            </a:r>
          </a:p>
          <a:p>
            <a:pPr algn="r"/>
            <a:r>
              <a:rPr lang="en-US" sz="1100" dirty="0">
                <a:solidFill>
                  <a:schemeClr val="tx1"/>
                </a:solidFill>
              </a:rPr>
              <a:t>Mahatma </a:t>
            </a:r>
            <a:r>
              <a:rPr lang="en-US" sz="1100" dirty="0" err="1">
                <a:solidFill>
                  <a:schemeClr val="tx1"/>
                </a:solidFill>
              </a:rPr>
              <a:t>Phule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Krishi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Vidyapeeth</a:t>
            </a:r>
            <a:endParaRPr lang="en-US" sz="1100" dirty="0">
              <a:solidFill>
                <a:schemeClr val="tx1"/>
              </a:solidFill>
            </a:endParaRPr>
          </a:p>
          <a:p>
            <a:pPr algn="r"/>
            <a:r>
              <a:rPr lang="en-US" sz="1100" dirty="0">
                <a:solidFill>
                  <a:schemeClr val="tx1"/>
                </a:solidFill>
              </a:rPr>
              <a:t>Rahuri (Maharashtra)</a:t>
            </a:r>
          </a:p>
          <a:p>
            <a:pPr algn="r"/>
            <a:endParaRPr lang="en-US" sz="600" dirty="0">
              <a:solidFill>
                <a:schemeClr val="tx1"/>
              </a:solidFill>
            </a:endParaRPr>
          </a:p>
          <a:p>
            <a:pPr algn="r"/>
            <a:r>
              <a:rPr lang="en-US" sz="1100" b="1" dirty="0">
                <a:solidFill>
                  <a:schemeClr val="tx1"/>
                </a:solidFill>
              </a:rPr>
              <a:t>B. Tech.(Ag. </a:t>
            </a:r>
            <a:r>
              <a:rPr lang="en-US" sz="1100" b="1" dirty="0" err="1">
                <a:solidFill>
                  <a:schemeClr val="tx1"/>
                </a:solidFill>
              </a:rPr>
              <a:t>Engg</a:t>
            </a:r>
            <a:r>
              <a:rPr lang="en-US" sz="1100" b="1" dirty="0">
                <a:solidFill>
                  <a:schemeClr val="tx1"/>
                </a:solidFill>
              </a:rPr>
              <a:t>.) </a:t>
            </a:r>
          </a:p>
          <a:p>
            <a:pPr algn="r"/>
            <a:r>
              <a:rPr lang="en-US" sz="1100" dirty="0">
                <a:solidFill>
                  <a:schemeClr val="tx1"/>
                </a:solidFill>
              </a:rPr>
              <a:t>Dr. </a:t>
            </a:r>
            <a:r>
              <a:rPr lang="en-US" sz="1100" dirty="0" err="1">
                <a:solidFill>
                  <a:schemeClr val="tx1"/>
                </a:solidFill>
              </a:rPr>
              <a:t>Panjabrao</a:t>
            </a:r>
            <a:r>
              <a:rPr lang="en-US" sz="1100" dirty="0">
                <a:solidFill>
                  <a:schemeClr val="tx1"/>
                </a:solidFill>
              </a:rPr>
              <a:t> Deshmukh  </a:t>
            </a:r>
            <a:r>
              <a:rPr lang="en-US" sz="1100" dirty="0" err="1">
                <a:solidFill>
                  <a:schemeClr val="tx1"/>
                </a:solidFill>
              </a:rPr>
              <a:t>Krishi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Vidyapeeth</a:t>
            </a:r>
            <a:r>
              <a:rPr lang="en-US" sz="1100" dirty="0">
                <a:solidFill>
                  <a:schemeClr val="tx1"/>
                </a:solidFill>
              </a:rPr>
              <a:t>, Akola</a:t>
            </a:r>
          </a:p>
          <a:p>
            <a:pPr algn="r"/>
            <a:endParaRPr lang="en-US" sz="100" dirty="0">
              <a:solidFill>
                <a:schemeClr val="tx1"/>
              </a:solidFill>
            </a:endParaRPr>
          </a:p>
          <a:p>
            <a:pPr algn="r">
              <a:lnSpc>
                <a:spcPct val="150000"/>
              </a:lnSpc>
            </a:pPr>
            <a:endParaRPr lang="en-US" sz="1200" b="1" dirty="0">
              <a:solidFill>
                <a:srgbClr val="215977"/>
              </a:solidFill>
            </a:endParaRPr>
          </a:p>
          <a:p>
            <a:pPr algn="r">
              <a:lnSpc>
                <a:spcPct val="150000"/>
              </a:lnSpc>
            </a:pPr>
            <a:r>
              <a:rPr lang="en-US" sz="1200" b="1" dirty="0">
                <a:solidFill>
                  <a:srgbClr val="215977"/>
                </a:solidFill>
              </a:rPr>
              <a:t>EXPERIENCE</a:t>
            </a:r>
          </a:p>
          <a:p>
            <a:pPr algn="r"/>
            <a:r>
              <a:rPr lang="en-US" sz="1100" b="1" dirty="0">
                <a:solidFill>
                  <a:schemeClr val="tx1"/>
                </a:solidFill>
              </a:rPr>
              <a:t>Academic Incharge</a:t>
            </a:r>
          </a:p>
          <a:p>
            <a:pPr algn="r"/>
            <a:r>
              <a:rPr lang="en-US" sz="1100" b="1" dirty="0">
                <a:solidFill>
                  <a:schemeClr val="tx1"/>
                </a:solidFill>
              </a:rPr>
              <a:t>Head of Department  </a:t>
            </a:r>
          </a:p>
          <a:p>
            <a:pPr algn="r"/>
            <a:r>
              <a:rPr lang="en-US" sz="1100" dirty="0">
                <a:solidFill>
                  <a:schemeClr val="tx1"/>
                </a:solidFill>
              </a:rPr>
              <a:t>Dr. D. Y. Patil CAET, Talsande, Kolhapur           </a:t>
            </a:r>
            <a:r>
              <a:rPr lang="en-US" sz="1100">
                <a:solidFill>
                  <a:schemeClr val="tx1"/>
                </a:solidFill>
              </a:rPr>
              <a:t>18 Y 09 </a:t>
            </a:r>
            <a:r>
              <a:rPr lang="en-US" sz="1100" dirty="0">
                <a:solidFill>
                  <a:schemeClr val="tx1"/>
                </a:solidFill>
              </a:rPr>
              <a:t>M </a:t>
            </a:r>
          </a:p>
          <a:p>
            <a:pPr algn="r"/>
            <a:r>
              <a:rPr lang="en-US" sz="1100" dirty="0">
                <a:solidFill>
                  <a:schemeClr val="tx1"/>
                </a:solidFill>
              </a:rPr>
              <a:t>(25</a:t>
            </a:r>
            <a:r>
              <a:rPr lang="en-US" sz="1100" baseline="30000" dirty="0">
                <a:solidFill>
                  <a:schemeClr val="tx1"/>
                </a:solidFill>
              </a:rPr>
              <a:t>th</a:t>
            </a:r>
            <a:r>
              <a:rPr lang="en-US" sz="1100" dirty="0">
                <a:solidFill>
                  <a:schemeClr val="tx1"/>
                </a:solidFill>
              </a:rPr>
              <a:t> Nov., 2003 to till date)</a:t>
            </a:r>
          </a:p>
          <a:p>
            <a:pPr algn="r"/>
            <a:endParaRPr lang="en-US" sz="500" b="1" dirty="0">
              <a:solidFill>
                <a:schemeClr val="tx1"/>
              </a:solidFill>
            </a:endParaRPr>
          </a:p>
          <a:p>
            <a:pPr algn="r"/>
            <a:endParaRPr lang="en-US" sz="700" dirty="0">
              <a:solidFill>
                <a:schemeClr val="tx1"/>
              </a:solidFill>
            </a:endParaRPr>
          </a:p>
          <a:p>
            <a:pPr algn="r"/>
            <a:endParaRPr lang="en-US" sz="1200" b="1" dirty="0">
              <a:solidFill>
                <a:srgbClr val="215977"/>
              </a:solidFill>
            </a:endParaRPr>
          </a:p>
          <a:p>
            <a:pPr algn="r"/>
            <a:r>
              <a:rPr lang="en-US" sz="1200" b="1" dirty="0">
                <a:solidFill>
                  <a:srgbClr val="215977"/>
                </a:solidFill>
              </a:rPr>
              <a:t>COURSES TAUGHT</a:t>
            </a:r>
            <a:endParaRPr lang="en-IN" sz="1200" dirty="0">
              <a:solidFill>
                <a:srgbClr val="215977"/>
              </a:solidFill>
            </a:endParaRPr>
          </a:p>
          <a:p>
            <a:pPr algn="r">
              <a:defRPr/>
            </a:pPr>
            <a:r>
              <a:rPr lang="en-US" sz="1100" dirty="0">
                <a:solidFill>
                  <a:schemeClr val="tx1"/>
                </a:solidFill>
              </a:rPr>
              <a:t>Thermodynamics</a:t>
            </a:r>
          </a:p>
          <a:p>
            <a:pPr algn="r">
              <a:defRPr/>
            </a:pPr>
            <a:r>
              <a:rPr lang="en-US" sz="1100" dirty="0">
                <a:solidFill>
                  <a:schemeClr val="tx1"/>
                </a:solidFill>
              </a:rPr>
              <a:t>Heat &amp; Mass Transfer</a:t>
            </a:r>
          </a:p>
          <a:p>
            <a:pPr algn="r">
              <a:defRPr/>
            </a:pPr>
            <a:r>
              <a:rPr lang="en-US" sz="1100" dirty="0">
                <a:solidFill>
                  <a:schemeClr val="tx1"/>
                </a:solidFill>
              </a:rPr>
              <a:t>P.H.E. of Cereals, Pulses &amp; Oilseeds</a:t>
            </a:r>
            <a:endParaRPr lang="en-IN" sz="11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algn="r">
              <a:defRPr/>
            </a:pPr>
            <a:r>
              <a:rPr lang="en-US" sz="1100" dirty="0" err="1">
                <a:solidFill>
                  <a:schemeClr val="tx1"/>
                </a:solidFill>
              </a:rPr>
              <a:t>Engg</a:t>
            </a:r>
            <a:r>
              <a:rPr lang="en-US" sz="1100" dirty="0">
                <a:solidFill>
                  <a:schemeClr val="tx1"/>
                </a:solidFill>
              </a:rPr>
              <a:t>. Properties of Biological Materials &amp; Food Quality</a:t>
            </a:r>
            <a:endParaRPr lang="en-IN" sz="11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algn="r">
              <a:defRPr/>
            </a:pPr>
            <a:r>
              <a:rPr lang="en-US" sz="1100" dirty="0">
                <a:solidFill>
                  <a:schemeClr val="tx1"/>
                </a:solidFill>
              </a:rPr>
              <a:t>Drying of Farm Crops</a:t>
            </a:r>
            <a:endParaRPr lang="en-IN" sz="11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algn="r">
              <a:defRPr/>
            </a:pPr>
            <a:r>
              <a:rPr lang="en-US" sz="1100" dirty="0">
                <a:solidFill>
                  <a:schemeClr val="tx1"/>
                </a:solidFill>
              </a:rPr>
              <a:t>Seed Process Engineering</a:t>
            </a:r>
            <a:endParaRPr lang="en-IN" sz="11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algn="r">
              <a:lnSpc>
                <a:spcPct val="150000"/>
              </a:lnSpc>
            </a:pPr>
            <a:endParaRPr lang="en-IN" sz="300" b="1" dirty="0">
              <a:solidFill>
                <a:srgbClr val="215977"/>
              </a:solidFill>
            </a:endParaRPr>
          </a:p>
          <a:p>
            <a:pPr algn="r">
              <a:lnSpc>
                <a:spcPct val="150000"/>
              </a:lnSpc>
            </a:pPr>
            <a:endParaRPr lang="en-IN" sz="1200" b="1" dirty="0">
              <a:solidFill>
                <a:srgbClr val="215977"/>
              </a:solidFill>
            </a:endParaRPr>
          </a:p>
          <a:p>
            <a:pPr algn="r">
              <a:lnSpc>
                <a:spcPct val="150000"/>
              </a:lnSpc>
            </a:pPr>
            <a:r>
              <a:rPr lang="en-IN" sz="1200" b="1" dirty="0">
                <a:solidFill>
                  <a:srgbClr val="215977"/>
                </a:solidFill>
              </a:rPr>
              <a:t>CONTACT</a:t>
            </a:r>
            <a:r>
              <a:rPr lang="en-US" sz="1100" b="1" dirty="0">
                <a:solidFill>
                  <a:srgbClr val="215977"/>
                </a:solidFill>
              </a:rPr>
              <a:t> </a:t>
            </a:r>
            <a:endParaRPr lang="en-IN" sz="1100" b="1" u="sng" dirty="0">
              <a:solidFill>
                <a:srgbClr val="215977"/>
              </a:solidFill>
            </a:endParaRPr>
          </a:p>
          <a:p>
            <a:pPr algn="r"/>
            <a:r>
              <a:rPr lang="en-US" sz="1100" dirty="0">
                <a:solidFill>
                  <a:schemeClr val="tx1"/>
                </a:solidFill>
              </a:rPr>
              <a:t>+919923671433</a:t>
            </a:r>
            <a:endParaRPr lang="en-IN" sz="1100" dirty="0">
              <a:solidFill>
                <a:schemeClr val="tx1"/>
              </a:solidFill>
            </a:endParaRPr>
          </a:p>
          <a:p>
            <a:pPr algn="r"/>
            <a:r>
              <a:rPr lang="en-US" sz="1100" dirty="0">
                <a:solidFill>
                  <a:schemeClr val="tx1"/>
                </a:solidFill>
                <a:hlinkClick r:id="rId3"/>
              </a:rPr>
              <a:t>pravin.ukey@rediffmail.com</a:t>
            </a:r>
            <a:endParaRPr lang="en-US" sz="1100" dirty="0">
              <a:solidFill>
                <a:schemeClr val="tx1"/>
              </a:solidFill>
            </a:endParaRPr>
          </a:p>
          <a:p>
            <a:pPr algn="r"/>
            <a:r>
              <a:rPr lang="en-US" sz="1100" dirty="0">
                <a:solidFill>
                  <a:schemeClr val="tx1"/>
                </a:solidFill>
                <a:hlinkClick r:id="rId4"/>
              </a:rPr>
              <a:t>pravin.ukey1433@gmail.com</a:t>
            </a:r>
            <a:endParaRPr lang="en-US" sz="1100" dirty="0">
              <a:solidFill>
                <a:schemeClr val="tx1"/>
              </a:solidFill>
            </a:endParaRPr>
          </a:p>
          <a:p>
            <a:pPr algn="r"/>
            <a:r>
              <a:rPr lang="en-US" sz="1100" dirty="0">
                <a:solidFill>
                  <a:schemeClr val="tx1"/>
                </a:solidFill>
              </a:rPr>
              <a:t>DOB: 1</a:t>
            </a:r>
            <a:r>
              <a:rPr lang="en-US" sz="1100" baseline="30000" dirty="0">
                <a:solidFill>
                  <a:schemeClr val="tx1"/>
                </a:solidFill>
              </a:rPr>
              <a:t>st</a:t>
            </a:r>
            <a:r>
              <a:rPr lang="en-US" sz="1100" dirty="0">
                <a:solidFill>
                  <a:schemeClr val="tx1"/>
                </a:solidFill>
              </a:rPr>
              <a:t> May, 1977</a:t>
            </a:r>
          </a:p>
          <a:p>
            <a:pPr algn="r"/>
            <a:endParaRPr lang="en-US" sz="1100" dirty="0">
              <a:solidFill>
                <a:schemeClr val="tx1"/>
              </a:solidFill>
            </a:endParaRPr>
          </a:p>
          <a:p>
            <a:pPr algn="r"/>
            <a:endParaRPr lang="en-IN" sz="1200" b="1" dirty="0">
              <a:solidFill>
                <a:srgbClr val="215977"/>
              </a:solidFill>
            </a:endParaRPr>
          </a:p>
          <a:p>
            <a:pPr algn="r"/>
            <a:r>
              <a:rPr lang="en-IN" sz="1200" b="1" dirty="0">
                <a:solidFill>
                  <a:srgbClr val="215977"/>
                </a:solidFill>
              </a:rPr>
              <a:t>STRENGTHS</a:t>
            </a:r>
          </a:p>
          <a:p>
            <a:pPr algn="r"/>
            <a:r>
              <a:rPr lang="en-US" sz="1100" dirty="0">
                <a:solidFill>
                  <a:schemeClr val="tx1"/>
                </a:solidFill>
              </a:rPr>
              <a:t>Sincerity and Punctuality</a:t>
            </a:r>
          </a:p>
          <a:p>
            <a:pPr algn="r"/>
            <a:r>
              <a:rPr lang="en-US" sz="1100" dirty="0">
                <a:solidFill>
                  <a:schemeClr val="tx1"/>
                </a:solidFill>
              </a:rPr>
              <a:t>Devoted to Hard Work</a:t>
            </a:r>
          </a:p>
          <a:p>
            <a:pPr algn="r"/>
            <a:r>
              <a:rPr lang="en-US" sz="1100" dirty="0">
                <a:solidFill>
                  <a:schemeClr val="tx1"/>
                </a:solidFill>
              </a:rPr>
              <a:t>Strong Teaching &amp; Motivational Skill</a:t>
            </a:r>
          </a:p>
          <a:p>
            <a:pPr algn="r"/>
            <a:endParaRPr lang="en-US" sz="1100" dirty="0">
              <a:solidFill>
                <a:schemeClr val="tx1"/>
              </a:solidFill>
            </a:endParaRPr>
          </a:p>
          <a:p>
            <a:pPr algn="r"/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IN" sz="1100" dirty="0">
                <a:solidFill>
                  <a:schemeClr val="tx1"/>
                </a:solidFill>
              </a:rPr>
              <a:t> </a:t>
            </a:r>
          </a:p>
          <a:p>
            <a:pPr algn="r"/>
            <a:endParaRPr lang="en-US" sz="1100" dirty="0">
              <a:solidFill>
                <a:schemeClr val="tx1"/>
              </a:solidFill>
            </a:endParaRPr>
          </a:p>
          <a:p>
            <a:pPr algn="r"/>
            <a:r>
              <a:rPr lang="en-US" sz="1100" b="1" dirty="0">
                <a:solidFill>
                  <a:srgbClr val="215977"/>
                </a:solidFill>
              </a:rPr>
              <a:t> </a:t>
            </a:r>
            <a:endParaRPr lang="en-IN" sz="1100" b="1" u="sng" dirty="0">
              <a:solidFill>
                <a:srgbClr val="215977"/>
              </a:solidFill>
            </a:endParaRPr>
          </a:p>
          <a:p>
            <a:pPr algn="r"/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5486400" cy="1280320"/>
          </a:xfrm>
          <a:solidFill>
            <a:srgbClr val="215977"/>
          </a:solidFill>
        </p:spPr>
        <p:txBody>
          <a:bodyPr>
            <a:normAutofit fontScale="90000"/>
          </a:bodyPr>
          <a:lstStyle/>
          <a:p>
            <a:pPr algn="r"/>
            <a:r>
              <a:rPr lang="en-IN" sz="1200" b="1" dirty="0" err="1">
                <a:solidFill>
                  <a:schemeClr val="bg1"/>
                </a:solidFill>
              </a:rPr>
              <a:t>Pravin</a:t>
            </a:r>
            <a:r>
              <a:rPr lang="en-IN" sz="1200" b="1" dirty="0">
                <a:solidFill>
                  <a:schemeClr val="bg1"/>
                </a:solidFill>
              </a:rPr>
              <a:t> D. </a:t>
            </a:r>
            <a:r>
              <a:rPr lang="en-IN" sz="1200" b="1" dirty="0" err="1">
                <a:solidFill>
                  <a:schemeClr val="bg1"/>
                </a:solidFill>
              </a:rPr>
              <a:t>Ukey</a:t>
            </a:r>
            <a:br>
              <a:rPr lang="en-IN" sz="1200" b="1" dirty="0">
                <a:solidFill>
                  <a:schemeClr val="bg1"/>
                </a:solidFill>
              </a:rPr>
            </a:br>
            <a:r>
              <a:rPr lang="en-IN" sz="1200" b="1" dirty="0">
                <a:solidFill>
                  <a:schemeClr val="bg1"/>
                </a:solidFill>
              </a:rPr>
              <a:t> Academic Incharge</a:t>
            </a:r>
            <a:br>
              <a:rPr lang="en-IN" sz="1200" b="1" dirty="0">
                <a:solidFill>
                  <a:schemeClr val="bg1"/>
                </a:solidFill>
              </a:rPr>
            </a:br>
            <a:r>
              <a:rPr lang="en-IN" sz="1200" b="1" dirty="0">
                <a:solidFill>
                  <a:schemeClr val="bg1"/>
                </a:solidFill>
              </a:rPr>
              <a:t> &amp; Head of Department</a:t>
            </a:r>
            <a:br>
              <a:rPr lang="en-IN" sz="1200" b="1" dirty="0">
                <a:solidFill>
                  <a:schemeClr val="bg1"/>
                </a:solidFill>
              </a:rPr>
            </a:br>
            <a:r>
              <a:rPr lang="en-IN" sz="1200" b="1" dirty="0">
                <a:solidFill>
                  <a:schemeClr val="bg1"/>
                </a:solidFill>
              </a:rPr>
              <a:t>Department of Processing &amp; Food Engineering</a:t>
            </a:r>
            <a:br>
              <a:rPr lang="en-IN" sz="1200" b="1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Dr. D. Y. </a:t>
            </a:r>
            <a:r>
              <a:rPr lang="en-US" sz="1200" dirty="0" err="1">
                <a:solidFill>
                  <a:schemeClr val="bg1"/>
                </a:solidFill>
              </a:rPr>
              <a:t>Patil</a:t>
            </a:r>
            <a:r>
              <a:rPr lang="en-US" sz="1200" dirty="0">
                <a:solidFill>
                  <a:schemeClr val="bg1"/>
                </a:solidFill>
              </a:rPr>
              <a:t> College of Agricultural Engineering and Technology, Talsande, Kolhapur</a:t>
            </a:r>
            <a:br>
              <a:rPr lang="en-US" sz="1200" dirty="0">
                <a:solidFill>
                  <a:schemeClr val="bg1"/>
                </a:solidFill>
              </a:rPr>
            </a:br>
            <a:br>
              <a:rPr lang="en-IN" sz="1200" b="1" u="sng" dirty="0">
                <a:solidFill>
                  <a:schemeClr val="bg1"/>
                </a:solidFill>
              </a:rPr>
            </a:br>
            <a:endParaRPr lang="en-US" sz="1200" dirty="0">
              <a:solidFill>
                <a:schemeClr val="bg1"/>
              </a:solidFill>
              <a:latin typeface="Trajan" pitchFamily="2" charset="0"/>
            </a:endParaRPr>
          </a:p>
        </p:txBody>
      </p:sp>
      <p:pic>
        <p:nvPicPr>
          <p:cNvPr id="7" name="Picture 6" descr="C:\Users\dypagri\Desktop\index.jpg"/>
          <p:cNvPicPr/>
          <p:nvPr/>
        </p:nvPicPr>
        <p:blipFill>
          <a:blip r:embed="rId5"/>
          <a:srcRect l="39507" t="24719" r="34680" b="34149"/>
          <a:stretch>
            <a:fillRect/>
          </a:stretch>
        </p:blipFill>
        <p:spPr bwMode="auto">
          <a:xfrm>
            <a:off x="5486400" y="7621"/>
            <a:ext cx="1371600" cy="126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50777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1878</TotalTime>
  <Words>105</Words>
  <Application>Microsoft Office PowerPoint</Application>
  <PresentationFormat>Custom</PresentationFormat>
  <Paragraphs>89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Pravin D. Ukey  Academic Incharge  &amp; Head of Department Department of Processing &amp; Food Engineering Dr. D. Y. Patil College of Agricultural Engineering and Technology, Talsande, Kolhapur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 D. Y. Patil College of    Agricultural Engineering and Technology, Talsande</dc:title>
  <dc:creator>DYP Agriculture</dc:creator>
  <cp:lastModifiedBy>919503971592</cp:lastModifiedBy>
  <cp:revision>333</cp:revision>
  <cp:lastPrinted>2020-02-27T05:41:51Z</cp:lastPrinted>
  <dcterms:created xsi:type="dcterms:W3CDTF">2006-08-16T00:00:00Z</dcterms:created>
  <dcterms:modified xsi:type="dcterms:W3CDTF">2022-07-21T04:14:34Z</dcterms:modified>
</cp:coreProperties>
</file>